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handoutMasterIdLst>
    <p:handoutMasterId r:id="rId36"/>
  </p:handoutMasterIdLst>
  <p:sldIdLst>
    <p:sldId id="25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0" r:id="rId32"/>
    <p:sldId id="288" r:id="rId33"/>
    <p:sldId id="289" r:id="rId34"/>
    <p:sldId id="26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83A10-52A4-4131-983E-E297758414D8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E3F27-128A-4FCC-B57F-8E7D6ECA3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913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gaisce.ie/" TargetMode="Externa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6.png"/><Relationship Id="rId7" Type="http://schemas.openxmlformats.org/officeDocument/2006/relationships/hyperlink" Target="http://twitter.com/GaisceAward" TargetMode="External"/><Relationship Id="rId12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facebook.com/GaisceAward" TargetMode="External"/><Relationship Id="rId11" Type="http://schemas.openxmlformats.org/officeDocument/2006/relationships/hyperlink" Target="http://instagram.com/GaisceAward" TargetMode="External"/><Relationship Id="rId5" Type="http://schemas.openxmlformats.org/officeDocument/2006/relationships/image" Target="../media/image13.png"/><Relationship Id="rId10" Type="http://schemas.openxmlformats.org/officeDocument/2006/relationships/hyperlink" Target="http://youtube.com/Gaisce1985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5.tif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1"/>
          <a:stretch/>
        </p:blipFill>
        <p:spPr>
          <a:xfrm>
            <a:off x="7057" y="49991"/>
            <a:ext cx="9136943" cy="6808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C8649-2A70-E04B-BB9D-98741DB30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l="13631" t="23733" r="4047" b="5788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4FD10-D76D-F549-ACD3-4DC2693D3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691" b="61323"/>
          <a:stretch/>
        </p:blipFill>
        <p:spPr>
          <a:xfrm>
            <a:off x="0" y="1"/>
            <a:ext cx="4939748" cy="2544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202" y="289108"/>
            <a:ext cx="2313011" cy="7673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773176" y="5717622"/>
            <a:ext cx="8377881" cy="1190368"/>
            <a:chOff x="3712250" y="5421065"/>
            <a:chExt cx="8486899" cy="143693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2250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 userDrawn="1"/>
        </p:nvSpPr>
        <p:spPr>
          <a:xfrm>
            <a:off x="8439133" y="6430450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</p:spTree>
    <p:extLst>
      <p:ext uri="{BB962C8B-B14F-4D97-AF65-F5344CB8AC3E}">
        <p14:creationId xmlns:p14="http://schemas.microsoft.com/office/powerpoint/2010/main" val="290480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5B8FFA-C16F-4735-AE69-95D2A3454FF8}"/>
              </a:ext>
            </a:extLst>
          </p:cNvPr>
          <p:cNvSpPr txBox="1"/>
          <p:nvPr userDrawn="1"/>
        </p:nvSpPr>
        <p:spPr>
          <a:xfrm>
            <a:off x="1437512" y="1212111"/>
            <a:ext cx="626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Rannpháirtíocht an Phobail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0E8E7-7CE0-4C38-A194-F6D2B4C773F2}"/>
              </a:ext>
            </a:extLst>
          </p:cNvPr>
          <p:cNvSpPr txBox="1"/>
          <p:nvPr userDrawn="1"/>
        </p:nvSpPr>
        <p:spPr>
          <a:xfrm>
            <a:off x="1834938" y="2427236"/>
            <a:ext cx="56469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Cuir isteach íomhánna ó d'Eagraíocht / Scoil de ghníomhaíochtaí rannpháirtíochta pobail a bhí ar siúl cheana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072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E7F68-E57A-481F-B360-5FBE0CFC18A5}"/>
              </a:ext>
            </a:extLst>
          </p:cNvPr>
          <p:cNvSpPr txBox="1"/>
          <p:nvPr userDrawn="1"/>
        </p:nvSpPr>
        <p:spPr>
          <a:xfrm>
            <a:off x="1658678" y="973779"/>
            <a:ext cx="648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Rannpháirtíocht an Phobail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C3D81-BF66-4525-BE4B-76AB3FB550D7}"/>
              </a:ext>
            </a:extLst>
          </p:cNvPr>
          <p:cNvSpPr txBox="1"/>
          <p:nvPr userDrawn="1"/>
        </p:nvSpPr>
        <p:spPr>
          <a:xfrm>
            <a:off x="488015" y="1725693"/>
            <a:ext cx="371076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Ag obair le daoine óga nó seandaoine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Meantóirí scoile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Deartháir/deirfiúr níos sine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Siopa sólaistí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Comórtas Bailte Slachtmhara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Leabharlann pobail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Riachtanais speisialta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RNLI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Clubanna obair baile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49EA2-DA93-4B0E-B5DA-2D5BE2FAC5F8}"/>
              </a:ext>
            </a:extLst>
          </p:cNvPr>
          <p:cNvSpPr txBox="1"/>
          <p:nvPr userDrawn="1"/>
        </p:nvSpPr>
        <p:spPr>
          <a:xfrm>
            <a:off x="5146158" y="1723894"/>
            <a:ext cx="325472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Scoileanna glasa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Naomh Uinseann de Pól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Youth for Justice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Siopa carthanachta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Cuidigh le foireann a thraenáil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Cuidigh le club óige a bhunú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Gníomhaíochtaí sa séipéal áitiúil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Na Cluichí Oilimpeacha Speisialta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CoderDojo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69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6CE80EA-7E09-4DD3-B16C-8D992E478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A50BB-0D1C-4FC3-BC6F-BF83C814B001}"/>
              </a:ext>
            </a:extLst>
          </p:cNvPr>
          <p:cNvSpPr txBox="1"/>
          <p:nvPr userDrawn="1"/>
        </p:nvSpPr>
        <p:spPr>
          <a:xfrm>
            <a:off x="105702" y="1211971"/>
            <a:ext cx="523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Scileanna Pearsanta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6036A-4D52-46F0-B753-52FDE5C0BB33}"/>
              </a:ext>
            </a:extLst>
          </p:cNvPr>
          <p:cNvSpPr txBox="1"/>
          <p:nvPr userDrawn="1"/>
        </p:nvSpPr>
        <p:spPr>
          <a:xfrm>
            <a:off x="0" y="1954442"/>
            <a:ext cx="482718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'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Céard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iad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na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scileanna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atá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mé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a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fhoghlaim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faoi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láthair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nó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ar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mhaith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liom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 a </a:t>
            </a:r>
            <a:r>
              <a:rPr lang="en-GB" sz="32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fhoghlaim</a:t>
            </a:r>
            <a:r>
              <a:rPr lang="en-GB" sz="3200" i="1" dirty="0">
                <a:solidFill>
                  <a:schemeClr val="bg1"/>
                </a:solidFill>
                <a:latin typeface="Avenir Next" panose="020B0503020202020204" pitchFamily="34" charset="0"/>
              </a:rPr>
              <a:t>?'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30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B0FC3B-8E35-45A2-8011-5C91D2A49FC7}"/>
              </a:ext>
            </a:extLst>
          </p:cNvPr>
          <p:cNvSpPr txBox="1"/>
          <p:nvPr userDrawn="1"/>
        </p:nvSpPr>
        <p:spPr>
          <a:xfrm>
            <a:off x="2486932" y="1102630"/>
            <a:ext cx="518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Scileanna Pearsanta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4A573-61FB-44C2-A53C-41A6F8B8668B}"/>
              </a:ext>
            </a:extLst>
          </p:cNvPr>
          <p:cNvSpPr txBox="1"/>
          <p:nvPr userDrawn="1"/>
        </p:nvSpPr>
        <p:spPr>
          <a:xfrm>
            <a:off x="669270" y="2343375"/>
            <a:ext cx="78054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uir grianghraif ó d'eagraíocht nó scoil sa sleamhnán seo - is mó an tionchar a bheidh ag samplaí as an áit ar dhaoine óga ná mar a bheidh ag stoc-íomhánna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26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6EF17D-4834-48AE-AE71-7013DE04DBEA}"/>
              </a:ext>
            </a:extLst>
          </p:cNvPr>
          <p:cNvSpPr/>
          <p:nvPr userDrawn="1"/>
        </p:nvSpPr>
        <p:spPr>
          <a:xfrm>
            <a:off x="2486932" y="1187967"/>
            <a:ext cx="4453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Scileanna Pearsanta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BDD5C-2D15-4B44-968D-805171BC135D}"/>
              </a:ext>
            </a:extLst>
          </p:cNvPr>
          <p:cNvSpPr txBox="1"/>
          <p:nvPr userDrawn="1"/>
        </p:nvSpPr>
        <p:spPr>
          <a:xfrm>
            <a:off x="465181" y="1860999"/>
            <a:ext cx="341305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Ríomhairí /ECDL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Láithreán gréasáin na Scoile 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Uirlis cheoil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Urlabhra &amp; drámaíocht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Dearadh seit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Na healaíona, ceardaíocht, péinteáil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Cniotáil, déanamh rugaí, potaireacht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02AB6-2BBA-4DE8-AF1B-678236040602}"/>
              </a:ext>
            </a:extLst>
          </p:cNvPr>
          <p:cNvSpPr txBox="1"/>
          <p:nvPr userDrawn="1"/>
        </p:nvSpPr>
        <p:spPr>
          <a:xfrm>
            <a:off x="5391264" y="1860999"/>
            <a:ext cx="3362052" cy="347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Scileanna sorcais, lámhchleasaíocht</a:t>
            </a: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Adhmadóireacht</a:t>
            </a:r>
          </a:p>
          <a:p>
            <a:pPr lvl="0"/>
            <a:r>
              <a:rPr lang="ga-IE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Mini Co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.</a:t>
            </a:r>
          </a:p>
          <a:p>
            <a:pPr lvl="0"/>
            <a:r>
              <a:rPr lang="ga-IE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Young Social Innovators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</a:t>
            </a: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Garchabhair</a:t>
            </a:r>
          </a:p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Teanga chomharthaíochta</a:t>
            </a:r>
          </a:p>
          <a:p>
            <a:pPr marL="275590" lvl="0" indent="-275590" defTabSz="362204">
              <a:spcBef>
                <a:spcPts val="2600"/>
              </a:spcBef>
              <a:defRPr sz="1800" spc="0"/>
            </a:pPr>
            <a:r>
              <a:rPr lang="ga-IE" sz="2000" spc="-44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Sign Language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E777E-7B5F-4235-A87F-6F6F8507B61B}"/>
              </a:ext>
            </a:extLst>
          </p:cNvPr>
          <p:cNvSpPr txBox="1"/>
          <p:nvPr userDrawn="1"/>
        </p:nvSpPr>
        <p:spPr>
          <a:xfrm>
            <a:off x="460818" y="5360446"/>
            <a:ext cx="49260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2000" i="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Cuimhnigh: ní ghlactar le scileanna spóirt sa roinn seo</a:t>
            </a:r>
            <a:endParaRPr lang="ga-IE" sz="2400" i="1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218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173D9DE7-3387-459C-BD44-72BF14F30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9144000" cy="68384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672BB-0E3D-4B40-87F5-AF50343AC8A5}"/>
              </a:ext>
            </a:extLst>
          </p:cNvPr>
          <p:cNvSpPr txBox="1"/>
          <p:nvPr userDrawn="1"/>
        </p:nvSpPr>
        <p:spPr>
          <a:xfrm>
            <a:off x="4834407" y="1102630"/>
            <a:ext cx="418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Aclaíocht áineasa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B9AF9-E987-43B0-B3D0-3AABBC7A668A}"/>
              </a:ext>
            </a:extLst>
          </p:cNvPr>
          <p:cNvSpPr txBox="1"/>
          <p:nvPr userDrawn="1"/>
        </p:nvSpPr>
        <p:spPr>
          <a:xfrm>
            <a:off x="4834407" y="1856937"/>
            <a:ext cx="41040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2000" i="1" kern="1200" cap="none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"Cad is féidir liom a dhéanamh le bheith aclaí?"</a:t>
            </a:r>
            <a:endParaRPr lang="en-GB" sz="2000" i="1" kern="1200" cap="none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893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AF476-23FC-4520-831A-8AF2FB9C800C}"/>
              </a:ext>
            </a:extLst>
          </p:cNvPr>
          <p:cNvSpPr txBox="1"/>
          <p:nvPr userDrawn="1"/>
        </p:nvSpPr>
        <p:spPr>
          <a:xfrm>
            <a:off x="2486932" y="1187967"/>
            <a:ext cx="6900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Aclaíocht áineasa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0A980-CD4E-4786-A011-C5B3D6477054}"/>
              </a:ext>
            </a:extLst>
          </p:cNvPr>
          <p:cNvSpPr txBox="1"/>
          <p:nvPr userDrawn="1"/>
        </p:nvSpPr>
        <p:spPr>
          <a:xfrm>
            <a:off x="1075051" y="2296947"/>
            <a:ext cx="73258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Cuir isteach íomhánna ó d'eagraíocht/Scoil ag cur béime ar na gníomhaíochtaí spóirt/aclaíochta a bhí ar siúl ag rannpháirtithe roimhe seo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365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F1FAC1-EA1F-4E23-B120-51198564E42D}"/>
              </a:ext>
            </a:extLst>
          </p:cNvPr>
          <p:cNvSpPr txBox="1"/>
          <p:nvPr userDrawn="1"/>
        </p:nvSpPr>
        <p:spPr>
          <a:xfrm>
            <a:off x="2433769" y="1099935"/>
            <a:ext cx="791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Aclaíocht áineasa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68668-BE75-4542-96F9-E32E109EBB13}"/>
              </a:ext>
            </a:extLst>
          </p:cNvPr>
          <p:cNvSpPr txBox="1"/>
          <p:nvPr userDrawn="1"/>
        </p:nvSpPr>
        <p:spPr>
          <a:xfrm>
            <a:off x="583704" y="1883054"/>
            <a:ext cx="370013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Lúthchleasaíocht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Cispheil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Canúáil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Rugbaí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Giomnáisiam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Badmantan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Club siúil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Scuais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83F4D-6688-41E9-9969-86F3F92822F0}"/>
              </a:ext>
            </a:extLst>
          </p:cNvPr>
          <p:cNvSpPr txBox="1"/>
          <p:nvPr userDrawn="1"/>
        </p:nvSpPr>
        <p:spPr>
          <a:xfrm>
            <a:off x="4996149" y="1883054"/>
            <a:ext cx="397759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Ealaín Chomhraic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Galf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Rothaíocht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Peil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Snámh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Ióga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Surfáil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Damhsa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92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rock in the middle of a body of water&#10;&#10;Description automatically generated">
            <a:extLst>
              <a:ext uri="{FF2B5EF4-FFF2-40B4-BE49-F238E27FC236}">
                <a16:creationId xmlns:a16="http://schemas.microsoft.com/office/drawing/2014/main" id="{6F2FC545-B479-4F7F-B6A9-53EAAA749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20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D5597-3F6A-473A-8B79-F39C0D9631CC}"/>
              </a:ext>
            </a:extLst>
          </p:cNvPr>
          <p:cNvSpPr txBox="1"/>
          <p:nvPr userDrawn="1"/>
        </p:nvSpPr>
        <p:spPr>
          <a:xfrm>
            <a:off x="1594883" y="1012340"/>
            <a:ext cx="5167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Turas Eachtraíochta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46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09373-74D4-4A59-9D00-0D7DF5170A06}"/>
              </a:ext>
            </a:extLst>
          </p:cNvPr>
          <p:cNvSpPr txBox="1"/>
          <p:nvPr userDrawn="1"/>
        </p:nvSpPr>
        <p:spPr>
          <a:xfrm>
            <a:off x="2486932" y="1190845"/>
            <a:ext cx="549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Turas Eachtraíochta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C72F1-FB34-497C-B574-1E79CC616DB8}"/>
              </a:ext>
            </a:extLst>
          </p:cNvPr>
          <p:cNvSpPr txBox="1"/>
          <p:nvPr userDrawn="1"/>
        </p:nvSpPr>
        <p:spPr>
          <a:xfrm>
            <a:off x="1160035" y="2086442"/>
            <a:ext cx="72738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Chun an Gradam Cré-umha a bhaint amach, ní mór duit Turas eachtraíochta 2 lá, 1 oíche amháin a phleanáil, a ullmhú agus a dhéanamh in éineacht le grúpa agus siúlóid 25km / rothaíocht 100km a chur díobh.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37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30F46-5062-45BA-85A5-158891B20FEC}"/>
              </a:ext>
            </a:extLst>
          </p:cNvPr>
          <p:cNvSpPr txBox="1"/>
          <p:nvPr userDrawn="1"/>
        </p:nvSpPr>
        <p:spPr>
          <a:xfrm>
            <a:off x="2753832" y="1102630"/>
            <a:ext cx="508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215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Céard</a:t>
            </a:r>
            <a:r>
              <a:rPr lang="en-GB" sz="3600" spc="-215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 é </a:t>
            </a:r>
            <a:r>
              <a:rPr lang="en-GB" sz="3600" spc="-215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Gaisce</a:t>
            </a:r>
            <a:r>
              <a:rPr lang="en-GB" sz="3600" spc="-215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?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B8581-15F1-485C-AC26-FBF159268E8A}"/>
              </a:ext>
            </a:extLst>
          </p:cNvPr>
          <p:cNvSpPr txBox="1"/>
          <p:nvPr userDrawn="1"/>
        </p:nvSpPr>
        <p:spPr>
          <a:xfrm>
            <a:off x="967564" y="2057517"/>
            <a:ext cx="7571543" cy="295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0055" lvl="0" indent="-440055" defTabSz="578358">
              <a:spcBef>
                <a:spcPts val="4100"/>
              </a:spcBef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Is éard é Gaisce ná dúshlán Uachtarán na hÉireann do gach duine óg idir 15 agus 25 bliana d'aois</a:t>
            </a:r>
          </a:p>
          <a:p>
            <a:pPr marL="440055" lvl="0" indent="-440055" defTabSz="578358">
              <a:spcBef>
                <a:spcPts val="4100"/>
              </a:spcBef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Tugann Gaisce deis duit an rud is mó spéis leat a aimsiú, a bheith gníomhach sa phobal agus difear a dhéanamh</a:t>
            </a:r>
            <a:endParaRPr lang="ga-IE" sz="2000" spc="-71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Avenir Next Demi Bold"/>
              <a:cs typeface="Avenir Next Demi Bold"/>
              <a:sym typeface="Avenir Next Demi Bold"/>
            </a:endParaRPr>
          </a:p>
          <a:p>
            <a:pPr marL="440055" lvl="0" indent="-440055" defTabSz="578358">
              <a:spcBef>
                <a:spcPts val="4100"/>
              </a:spcBef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Ghlac breis is 20,000 duine páirt i Gaisce sa bhliain 2014</a:t>
            </a:r>
            <a:endParaRPr lang="ga-IE" sz="2000" spc="-71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Avenir Next Demi Bold"/>
              <a:cs typeface="Avenir Next Demi Bold"/>
              <a:sym typeface="Avenir Next Demi Bold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12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7BFC59-7B26-4258-8E7F-1F2518498A41}"/>
              </a:ext>
            </a:extLst>
          </p:cNvPr>
          <p:cNvSpPr txBox="1"/>
          <p:nvPr userDrawn="1"/>
        </p:nvSpPr>
        <p:spPr>
          <a:xfrm>
            <a:off x="2343397" y="1113035"/>
            <a:ext cx="5167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Turas Eachtraíochta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D0EE-04AF-4771-84E7-66D59D197DF6}"/>
              </a:ext>
            </a:extLst>
          </p:cNvPr>
          <p:cNvSpPr txBox="1"/>
          <p:nvPr userDrawn="1"/>
        </p:nvSpPr>
        <p:spPr>
          <a:xfrm>
            <a:off x="744141" y="2271786"/>
            <a:ext cx="81445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Cuir isteach íomhánna ó d'eagraíocht/scoil ag cur béime ar na turais eachtraíochta ar thug rannpháirtithe eile fúthu roimhe seo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268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3AF89-9710-44E2-B728-EBF230B4DBC2}"/>
              </a:ext>
            </a:extLst>
          </p:cNvPr>
          <p:cNvSpPr txBox="1"/>
          <p:nvPr userDrawn="1"/>
        </p:nvSpPr>
        <p:spPr>
          <a:xfrm>
            <a:off x="2245586" y="1009645"/>
            <a:ext cx="699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An Gradam Cré-umha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1A095-E5C4-4367-9207-B71E627BEB11}"/>
              </a:ext>
            </a:extLst>
          </p:cNvPr>
          <p:cNvSpPr txBox="1"/>
          <p:nvPr userDrawn="1"/>
        </p:nvSpPr>
        <p:spPr>
          <a:xfrm>
            <a:off x="680483" y="1575806"/>
            <a:ext cx="7783033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ga-IE" sz="3000" dirty="0">
                <a:solidFill>
                  <a:schemeClr val="bg1"/>
                </a:solidFill>
                <a:latin typeface="Avenir Next Demi Bold" panose="020B0703020202020204" pitchFamily="34" charset="0"/>
              </a:rPr>
              <a:t>Ní 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mór 1 uair an chloig in aghaidh na seachtaine ar a laghad a chaitheamh leis na chéad trí réimse</a:t>
            </a:r>
          </a:p>
          <a:p>
            <a:pPr marL="1054100" lvl="1" indent="-527050" defTabSz="484886">
              <a:spcBef>
                <a:spcPts val="34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Rannpháirtíocht an Phobail	</a:t>
            </a:r>
            <a:r>
              <a:rPr lang="ga-IE" sz="2000" spc="-59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13 seachtaine</a:t>
            </a:r>
          </a:p>
          <a:p>
            <a:pPr marL="1054100" lvl="1" indent="-527050" defTabSz="484886">
              <a:spcBef>
                <a:spcPts val="34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Scileanna Pearsanta</a:t>
            </a:r>
            <a:r>
              <a:rPr lang="ga-IE" sz="2000" spc="-59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		13 seachtaine</a:t>
            </a:r>
          </a:p>
          <a:p>
            <a:pPr marL="1054100" lvl="1" indent="-527050" defTabSz="484886">
              <a:spcBef>
                <a:spcPts val="34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Aclaíocht Áineasa</a:t>
            </a:r>
            <a:r>
              <a:rPr lang="ga-IE" sz="2000" spc="-59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	      13 seachtaine</a:t>
            </a:r>
          </a:p>
          <a:p>
            <a:r>
              <a:rPr lang="ga-IE" sz="2000" spc="-59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+ 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cuir síneadh go dtí 26 seachtaine leis an ngníomhaíocht is mó a thaitníonn leat (13 + 13 breise)</a:t>
            </a:r>
          </a:p>
          <a:p>
            <a:pPr marL="1054100" lvl="1" indent="-527050" defTabSz="484886">
              <a:spcBef>
                <a:spcPts val="3400"/>
              </a:spcBef>
              <a:buSzPct val="100000"/>
              <a:buAutoNum type="arabicPeriod" startAt="4"/>
              <a:defRPr sz="1800" spc="0"/>
            </a:pPr>
            <a:r>
              <a:rPr lang="ga-IE" sz="2000" spc="-59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Turas Eachtraíochta</a:t>
            </a:r>
            <a:r>
              <a:rPr lang="ga-IE" sz="2000" spc="-59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	2 lá, oíche amháin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227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5CE16-3CD3-484A-9B7F-9E45557B3A29}"/>
              </a:ext>
            </a:extLst>
          </p:cNvPr>
          <p:cNvSpPr txBox="1"/>
          <p:nvPr userDrawn="1"/>
        </p:nvSpPr>
        <p:spPr>
          <a:xfrm>
            <a:off x="2486932" y="1023228"/>
            <a:ext cx="625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An Gradam Airgid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1618E-F018-4F08-8F16-BE736E7EAE4C}"/>
              </a:ext>
            </a:extLst>
          </p:cNvPr>
          <p:cNvSpPr txBox="1"/>
          <p:nvPr userDrawn="1"/>
        </p:nvSpPr>
        <p:spPr>
          <a:xfrm>
            <a:off x="752144" y="1646969"/>
            <a:ext cx="75810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Ní mór 1 uair an chloig in aghaidh na seachtaine ar a laghad a chaitheamh leis na chéad thrí réimse</a:t>
            </a:r>
          </a:p>
          <a:p>
            <a:pPr marL="1003300" lvl="1" indent="-501650" defTabSz="461518">
              <a:spcBef>
                <a:spcPts val="33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Rannpháirtíocht an Phobail</a:t>
            </a: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26 Seachtaine</a:t>
            </a:r>
          </a:p>
          <a:p>
            <a:pPr marL="1003300" lvl="1" indent="-501650" defTabSz="461518">
              <a:spcBef>
                <a:spcPts val="33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Scileanna Pearsanta</a:t>
            </a: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		26 Seachtaine</a:t>
            </a:r>
          </a:p>
          <a:p>
            <a:pPr marL="1003300" lvl="1" indent="-501650" defTabSz="461518">
              <a:spcBef>
                <a:spcPts val="33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Aclaíocht Áineasa</a:t>
            </a: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26 Seachtaine</a:t>
            </a:r>
          </a:p>
          <a:p>
            <a:r>
              <a:rPr lang="ga-IE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Murar bronnadh Gradam Cré-umha ort: 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cuir síneadh go dtí 52 seachtaine leis an ngníomhaíocht is mó a thaitníonn leat (26 + 26 breise)</a:t>
            </a:r>
          </a:p>
          <a:p>
            <a:pPr marL="1003300" lvl="1" indent="-501650" defTabSz="461518">
              <a:spcBef>
                <a:spcPts val="3300"/>
              </a:spcBef>
              <a:buSzPct val="100000"/>
              <a:buAutoNum type="arabicPeriod" startAt="4"/>
              <a:defRPr sz="1800" spc="0"/>
            </a:pP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Turas Eachtraíochta	</a:t>
            </a: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3 lá, 2 oíche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385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CACB8F-EA5F-4DAA-A8A1-0DCCF104EC1F}"/>
              </a:ext>
            </a:extLst>
          </p:cNvPr>
          <p:cNvSpPr txBox="1"/>
          <p:nvPr userDrawn="1"/>
        </p:nvSpPr>
        <p:spPr>
          <a:xfrm>
            <a:off x="2515606" y="853854"/>
            <a:ext cx="660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An Gradam Óir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C2F9A-F9F6-4C1B-92C8-01B716D7BB98}"/>
              </a:ext>
            </a:extLst>
          </p:cNvPr>
          <p:cNvSpPr txBox="1"/>
          <p:nvPr userDrawn="1"/>
        </p:nvSpPr>
        <p:spPr>
          <a:xfrm>
            <a:off x="614403" y="1380259"/>
            <a:ext cx="732699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Ní mór 1 uair an chloig in aghaidh na seachtaine ar a laghad a chaitheamh leis na chéad thrí réimse</a:t>
            </a:r>
          </a:p>
          <a:p>
            <a:pPr marL="1003300" lvl="1" indent="-501650" defTabSz="461518">
              <a:spcBef>
                <a:spcPts val="33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Rannpháirtíocht an Phobail</a:t>
            </a: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52 Seachtaine</a:t>
            </a:r>
          </a:p>
          <a:p>
            <a:pPr marL="1003300" lvl="1" indent="-501650" defTabSz="461518">
              <a:spcBef>
                <a:spcPts val="33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Scileanna Pearsanta</a:t>
            </a: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			52 Seachtaine</a:t>
            </a:r>
          </a:p>
          <a:p>
            <a:pPr marL="1003300" lvl="1" indent="-501650" defTabSz="461518">
              <a:spcBef>
                <a:spcPts val="3300"/>
              </a:spcBef>
              <a:buSzPct val="100000"/>
              <a:buAutoNum type="arabicPeriod"/>
              <a:defRPr sz="1800" spc="0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Aclaíocht Áineasa	</a:t>
            </a: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	52 Seachtaine</a:t>
            </a:r>
          </a:p>
          <a:p>
            <a:r>
              <a:rPr lang="ga-IE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Murar bronnadh Gradam Airgid ort: 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cuir síneadh go dtí 78 seachtaine leis an ngníomhaíocht is mó a thaitníonn leat (52 + 26 breise)</a:t>
            </a:r>
          </a:p>
          <a:p>
            <a:pPr marL="1003300" lvl="1" indent="-501650" defTabSz="461518">
              <a:spcBef>
                <a:spcPts val="3300"/>
              </a:spcBef>
              <a:buSzPct val="100000"/>
              <a:buAutoNum type="arabicPeriod" startAt="4"/>
              <a:defRPr sz="1800" spc="0"/>
            </a:pP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Turas Eachtraíochta</a:t>
            </a:r>
            <a:r>
              <a:rPr lang="ga-IE" sz="2000" spc="-56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			4 lá, 3 oíche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595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9482BE-78F8-495E-B008-14AD105660E6}"/>
              </a:ext>
            </a:extLst>
          </p:cNvPr>
          <p:cNvSpPr txBox="1"/>
          <p:nvPr userDrawn="1"/>
        </p:nvSpPr>
        <p:spPr>
          <a:xfrm>
            <a:off x="2562447" y="1074702"/>
            <a:ext cx="531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An Gradam Óir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94A9E-E20C-4B29-9C3C-ED156907783C}"/>
              </a:ext>
            </a:extLst>
          </p:cNvPr>
          <p:cNvSpPr txBox="1"/>
          <p:nvPr userDrawn="1"/>
        </p:nvSpPr>
        <p:spPr>
          <a:xfrm>
            <a:off x="520995" y="1821955"/>
            <a:ext cx="33173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ga-IE" sz="2800" b="1" kern="12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Turas Eachtraíochta</a:t>
            </a:r>
            <a:endParaRPr lang="en-GB" sz="2800" b="1" kern="12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Pleanáil, ullmhaigh agus tabhairt faoi Thuras eachtraíochta 4 lá, 3 oíche i ngrúpa agus ní mór daoibh an t-achar iomlán seo ar a laghad a chur díobh: Siúlóid  80km / Rothaíocht: 300km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1A627-DEE0-42F9-AF58-99D19388BC91}"/>
              </a:ext>
            </a:extLst>
          </p:cNvPr>
          <p:cNvSpPr txBox="1"/>
          <p:nvPr userDrawn="1"/>
        </p:nvSpPr>
        <p:spPr>
          <a:xfrm>
            <a:off x="4817711" y="1867621"/>
            <a:ext cx="358317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ga-IE" sz="2800" b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Togra Cónaithe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Comhgníomhaíocht le grúpa i dtimpeallacht cónaithe ar feadh 5 lá agus 4 oíche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ga-IE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Áirítear mar shamplaí de sin: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A bheith ag obair go deonach i gcampa Samhraidh, Cuairt a thabhairt ar Lourdes i do chúntóir, a bheith ag obair go deonach i gcampa idirnáisiúnta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514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5EBDD-F815-4070-A73D-928CF5083D66}"/>
              </a:ext>
            </a:extLst>
          </p:cNvPr>
          <p:cNvSpPr txBox="1"/>
          <p:nvPr userDrawn="1"/>
        </p:nvSpPr>
        <p:spPr>
          <a:xfrm>
            <a:off x="3003697" y="1130100"/>
            <a:ext cx="426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Táillí iarratais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C72F2-3149-4AB3-9C3C-FBDB161D6486}"/>
              </a:ext>
            </a:extLst>
          </p:cNvPr>
          <p:cNvSpPr txBox="1"/>
          <p:nvPr userDrawn="1"/>
        </p:nvSpPr>
        <p:spPr>
          <a:xfrm>
            <a:off x="-2105247" y="2156581"/>
            <a:ext cx="102178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7" algn="l">
              <a:defRPr sz="1800" spc="0"/>
            </a:pPr>
            <a:r>
              <a:rPr lang="pt-BR" sz="4000" spc="-72" dirty="0">
                <a:solidFill>
                  <a:srgbClr val="945200"/>
                </a:solidFill>
                <a:latin typeface="Avenir Next" panose="020B0503020202020204" pitchFamily="34" charset="0"/>
              </a:rPr>
              <a:t>An Gradam Cré-umha:	€15</a:t>
            </a:r>
          </a:p>
          <a:p>
            <a:pPr lvl="7" algn="l">
              <a:defRPr sz="1800" spc="0"/>
            </a:pPr>
            <a:r>
              <a:rPr lang="pt-BR" sz="4000" spc="-72" dirty="0">
                <a:solidFill>
                  <a:srgbClr val="A9A9A9"/>
                </a:solidFill>
                <a:latin typeface="Avenir Next" panose="020B0503020202020204" pitchFamily="34" charset="0"/>
              </a:rPr>
              <a:t>An Gradam Airgid: 		€20</a:t>
            </a:r>
          </a:p>
          <a:p>
            <a:pPr lvl="7" algn="l">
              <a:defRPr sz="1800" spc="0"/>
            </a:pPr>
            <a:r>
              <a:rPr lang="pt-BR" sz="4000" spc="-72" dirty="0">
                <a:solidFill>
                  <a:srgbClr val="BE9C4E"/>
                </a:solidFill>
                <a:latin typeface="Avenir Next" panose="020B0503020202020204" pitchFamily="34" charset="0"/>
              </a:rPr>
              <a:t>An Grada</a:t>
            </a:r>
            <a:r>
              <a:rPr lang="pt-BR" sz="4000" dirty="0">
                <a:solidFill>
                  <a:srgbClr val="BE9C4E"/>
                </a:solidFill>
                <a:latin typeface="Avenir Next" panose="020B0503020202020204" pitchFamily="34" charset="0"/>
              </a:rPr>
              <a:t>m Óir</a:t>
            </a:r>
            <a:r>
              <a:rPr lang="pt-BR" sz="4000" spc="-72" dirty="0">
                <a:solidFill>
                  <a:srgbClr val="BE9C4E"/>
                </a:solidFill>
                <a:latin typeface="Avenir Next" panose="020B0503020202020204" pitchFamily="34" charset="0"/>
              </a:rPr>
              <a:t>:		        €25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963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C39A8-4110-4E88-852E-E5F72D7C020F}"/>
              </a:ext>
            </a:extLst>
          </p:cNvPr>
          <p:cNvSpPr txBox="1"/>
          <p:nvPr userDrawn="1"/>
        </p:nvSpPr>
        <p:spPr>
          <a:xfrm>
            <a:off x="1648047" y="1222743"/>
            <a:ext cx="611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Céard a gheobhaidh mé?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3215F-1ADC-45F1-87F5-B1037630C001}"/>
              </a:ext>
            </a:extLst>
          </p:cNvPr>
          <p:cNvSpPr txBox="1"/>
          <p:nvPr userDrawn="1"/>
        </p:nvSpPr>
        <p:spPr>
          <a:xfrm>
            <a:off x="950932" y="2126413"/>
            <a:ext cx="738827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Teastas sínithe ag an Uachtarán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Bonn: Cré-umha, Airgid nó Óir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Biorán Cába (suaitheantas),  bí mórtasach as!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Eolas luachmhar le cur le do CV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Taithí dochreidte nach ndéanfaidh tú dearmad go brách air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534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ullSizeRender.jpg">
            <a:extLst>
              <a:ext uri="{FF2B5EF4-FFF2-40B4-BE49-F238E27FC236}">
                <a16:creationId xmlns:a16="http://schemas.microsoft.com/office/drawing/2014/main" id="{644FEDDA-4531-410A-9AD2-81199596962E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07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E5CA8A-0898-4146-907A-8A6CA13EAEF9}"/>
              </a:ext>
            </a:extLst>
          </p:cNvPr>
          <p:cNvSpPr txBox="1"/>
          <p:nvPr userDrawn="1"/>
        </p:nvSpPr>
        <p:spPr>
          <a:xfrm>
            <a:off x="1330426" y="1102630"/>
            <a:ext cx="670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Céard a dhéanfaidh mé anois?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1BAF7-C3D0-404B-943A-A807DA2CD74D}"/>
              </a:ext>
            </a:extLst>
          </p:cNvPr>
          <p:cNvSpPr txBox="1"/>
          <p:nvPr userDrawn="1"/>
        </p:nvSpPr>
        <p:spPr>
          <a:xfrm>
            <a:off x="839834" y="1969719"/>
            <a:ext cx="80488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</a:rPr>
              <a:t>Cas le do PAL agus socraigh do chuid dúshlán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</a:rPr>
              <a:t>Téigh chuig láithreán gréasáin Gaisce: </a:t>
            </a:r>
            <a:r>
              <a:rPr lang="ga-IE" sz="2000" u="sng" dirty="0">
                <a:solidFill>
                  <a:schemeClr val="accent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www.gaisce.ie</a:t>
            </a:r>
            <a:r>
              <a:rPr lang="ga-IE" sz="2000" dirty="0">
                <a:solidFill>
                  <a:schemeClr val="accent1">
                    <a:lumMod val="50000"/>
                  </a:schemeClr>
                </a:solidFill>
              </a:rPr>
              <a:t> chun níos mó eolais a fháil agus chun an próiseas iarratais ar líne a chur i gcrích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</a:rPr>
              <a:t>Cuir tús le do thuras Gaisce trí thús a chur le gníomhaíochtaí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</a:rPr>
              <a:t>Íoslódáil agus Líon Isteach an leathanach taifid - a léireoidh síniú an mhaoirseora / chóitseálaí gníomhaíochta gach seachtain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273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cage&#10;&#10;Description automatically generated">
            <a:extLst>
              <a:ext uri="{FF2B5EF4-FFF2-40B4-BE49-F238E27FC236}">
                <a16:creationId xmlns:a16="http://schemas.microsoft.com/office/drawing/2014/main" id="{DAC722B8-9A79-4194-9CE6-BED8D2E7A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FBDC6D-6420-4A1C-944D-C46628362803}"/>
              </a:ext>
            </a:extLst>
          </p:cNvPr>
          <p:cNvSpPr txBox="1"/>
          <p:nvPr userDrawn="1"/>
        </p:nvSpPr>
        <p:spPr>
          <a:xfrm>
            <a:off x="20179" y="1375999"/>
            <a:ext cx="6800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bg1"/>
                </a:solidFill>
                <a:highlight>
                  <a:srgbClr val="0000FF"/>
                </a:highlight>
                <a:latin typeface="Avenir Next Demi Bold" panose="020B0703020202020204" pitchFamily="34" charset="0"/>
              </a:rPr>
              <a:t>Dúshlán Óglaigh </a:t>
            </a:r>
            <a:endParaRPr lang="en-GB" sz="3600" dirty="0">
              <a:solidFill>
                <a:schemeClr val="bg1"/>
              </a:solidFill>
              <a:highlight>
                <a:srgbClr val="0000FF"/>
              </a:highlight>
              <a:latin typeface="Avenir Next Demi Bold" panose="020B0703020202020204" pitchFamily="34" charset="0"/>
            </a:endParaRPr>
          </a:p>
          <a:p>
            <a:r>
              <a:rPr lang="ga-IE" sz="3600" dirty="0">
                <a:solidFill>
                  <a:schemeClr val="bg1"/>
                </a:solidFill>
                <a:highlight>
                  <a:srgbClr val="0000FF"/>
                </a:highlight>
                <a:latin typeface="Avenir Next Demi Bold" panose="020B0703020202020204" pitchFamily="34" charset="0"/>
              </a:rPr>
              <a:t>na hÉireann</a:t>
            </a:r>
            <a:endParaRPr lang="en-GB" sz="3600" dirty="0">
              <a:solidFill>
                <a:schemeClr val="bg1"/>
              </a:solidFill>
              <a:highlight>
                <a:srgbClr val="0000FF"/>
              </a:highlight>
              <a:latin typeface="Avenir Next Demi Bold" panose="020B07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B35D6-CBD0-491B-B5F2-4E547C095F47}"/>
              </a:ext>
            </a:extLst>
          </p:cNvPr>
          <p:cNvSpPr txBox="1"/>
          <p:nvPr userDrawn="1"/>
        </p:nvSpPr>
        <p:spPr>
          <a:xfrm>
            <a:off x="1939216" y="1064069"/>
            <a:ext cx="550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Cén fáth ar cheart páirt a ghlacadh i Gaisce?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15416-9BE7-47E2-AF8E-7940E9D23D7B}"/>
              </a:ext>
            </a:extLst>
          </p:cNvPr>
          <p:cNvSpPr txBox="1"/>
          <p:nvPr userDrawn="1"/>
        </p:nvSpPr>
        <p:spPr>
          <a:xfrm>
            <a:off x="234873" y="2450044"/>
            <a:ext cx="89091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Chun dúshlán a thabhairt duit féin agus cur le do mhuinín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Chun aithne a chur ar dhaoine, cairde nua a dhéanamh agus rudaí nach ndearna tú cheana a dhéanamh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Chun cur leis na nithe a bhfuil spéis agat iontu agus deiseanna nua a aimsiú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Bíodh do Ghradam Gaisce ar do CV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Bíodh spraoi agat!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167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A283FA-593A-4A2C-8B35-41EF043E5935}"/>
              </a:ext>
            </a:extLst>
          </p:cNvPr>
          <p:cNvSpPr txBox="1"/>
          <p:nvPr userDrawn="1"/>
        </p:nvSpPr>
        <p:spPr>
          <a:xfrm>
            <a:off x="678366" y="985225"/>
            <a:ext cx="7996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Cuir le do chuid foghlama agus bí spreagtha!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pic>
        <p:nvPicPr>
          <p:cNvPr id="20" name="FB-f-Logo__blue_114.png">
            <a:extLst>
              <a:ext uri="{FF2B5EF4-FFF2-40B4-BE49-F238E27FC236}">
                <a16:creationId xmlns:a16="http://schemas.microsoft.com/office/drawing/2014/main" id="{79C63349-4673-4A97-BFE9-4D36203DC537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514991" y="2196999"/>
            <a:ext cx="971940" cy="91334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04">
            <a:extLst>
              <a:ext uri="{FF2B5EF4-FFF2-40B4-BE49-F238E27FC236}">
                <a16:creationId xmlns:a16="http://schemas.microsoft.com/office/drawing/2014/main" id="{E67C4CA0-D6A2-436F-AB1D-EA873B9F8F59}"/>
              </a:ext>
            </a:extLst>
          </p:cNvPr>
          <p:cNvSpPr/>
          <p:nvPr userDrawn="1"/>
        </p:nvSpPr>
        <p:spPr>
          <a:xfrm>
            <a:off x="400763" y="3325835"/>
            <a:ext cx="372577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2800" cap="none" spc="-84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  <a:hlinkClick r:id="rId6"/>
              </a:defRPr>
            </a:lvl1pPr>
          </a:lstStyle>
          <a:p>
            <a:pPr lvl="0">
              <a:defRPr sz="1800" spc="0"/>
            </a:pPr>
            <a:r>
              <a:rPr sz="2000" spc="-84" dirty="0">
                <a:hlinkClick r:id="rId6"/>
              </a:rPr>
              <a:t>facebook.com/</a:t>
            </a:r>
            <a:r>
              <a:rPr sz="2000" spc="-84" dirty="0" err="1">
                <a:hlinkClick r:id="rId6"/>
              </a:rPr>
              <a:t>GaisceAward</a:t>
            </a:r>
            <a:endParaRPr sz="2000" spc="-84" dirty="0">
              <a:hlinkClick r:id="rId6"/>
            </a:endParaRPr>
          </a:p>
        </p:txBody>
      </p:sp>
      <p:sp>
        <p:nvSpPr>
          <p:cNvPr id="23" name="Shape 205">
            <a:extLst>
              <a:ext uri="{FF2B5EF4-FFF2-40B4-BE49-F238E27FC236}">
                <a16:creationId xmlns:a16="http://schemas.microsoft.com/office/drawing/2014/main" id="{FDD9BEF8-7ABB-4367-8390-40DDD725EEEF}"/>
              </a:ext>
            </a:extLst>
          </p:cNvPr>
          <p:cNvSpPr/>
          <p:nvPr userDrawn="1"/>
        </p:nvSpPr>
        <p:spPr>
          <a:xfrm>
            <a:off x="6445455" y="3359263"/>
            <a:ext cx="419391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2800" cap="none" spc="-84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  <a:hlinkClick r:id="rId7"/>
              </a:defRPr>
            </a:lvl1pPr>
          </a:lstStyle>
          <a:p>
            <a:pPr lvl="0">
              <a:defRPr sz="1800" spc="0"/>
            </a:pPr>
            <a:r>
              <a:rPr sz="2000" spc="-84" dirty="0">
                <a:hlinkClick r:id="rId7"/>
              </a:rPr>
              <a:t>@</a:t>
            </a:r>
            <a:r>
              <a:rPr sz="2000" spc="-84" dirty="0" err="1">
                <a:hlinkClick r:id="rId7"/>
              </a:rPr>
              <a:t>GaisceAward</a:t>
            </a:r>
            <a:endParaRPr sz="2000" spc="-84" dirty="0">
              <a:hlinkClick r:id="rId7"/>
            </a:endParaRPr>
          </a:p>
        </p:txBody>
      </p:sp>
      <p:pic>
        <p:nvPicPr>
          <p:cNvPr id="24" name="pasted-image.tif">
            <a:extLst>
              <a:ext uri="{FF2B5EF4-FFF2-40B4-BE49-F238E27FC236}">
                <a16:creationId xmlns:a16="http://schemas.microsoft.com/office/drawing/2014/main" id="{05B5AD9E-CBDB-45EF-B7CA-98CB1CF83C2D}"/>
              </a:ext>
            </a:extLst>
          </p:cNvPr>
          <p:cNvPicPr/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722" y="2277619"/>
            <a:ext cx="971938" cy="913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tif">
            <a:extLst>
              <a:ext uri="{FF2B5EF4-FFF2-40B4-BE49-F238E27FC236}">
                <a16:creationId xmlns:a16="http://schemas.microsoft.com/office/drawing/2014/main" id="{FDB43795-A4F5-4246-BFF5-381D01B6136A}"/>
              </a:ext>
            </a:extLst>
          </p:cNvPr>
          <p:cNvPicPr/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620" y="4609237"/>
            <a:ext cx="1009825" cy="85315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AFAF34-EBBF-493D-AA30-64AA6268F807}"/>
              </a:ext>
            </a:extLst>
          </p:cNvPr>
          <p:cNvSpPr txBox="1"/>
          <p:nvPr userDrawn="1"/>
        </p:nvSpPr>
        <p:spPr>
          <a:xfrm>
            <a:off x="457333" y="5625232"/>
            <a:ext cx="3200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84" dirty="0">
                <a:latin typeface="Avenir Next" panose="020B0503020202020204" pitchFamily="34" charset="0"/>
                <a:hlinkClick r:id="rId10"/>
              </a:rPr>
              <a:t>youtube.com/Gaisce1985</a:t>
            </a:r>
          </a:p>
          <a:p>
            <a:endParaRPr lang="en-GB" dirty="0"/>
          </a:p>
        </p:txBody>
      </p:sp>
      <p:sp>
        <p:nvSpPr>
          <p:cNvPr id="26" name="Shape 210">
            <a:extLst>
              <a:ext uri="{FF2B5EF4-FFF2-40B4-BE49-F238E27FC236}">
                <a16:creationId xmlns:a16="http://schemas.microsoft.com/office/drawing/2014/main" id="{C7747FB7-7A9A-4719-8297-66137B527DEC}"/>
              </a:ext>
            </a:extLst>
          </p:cNvPr>
          <p:cNvSpPr/>
          <p:nvPr userDrawn="1"/>
        </p:nvSpPr>
        <p:spPr>
          <a:xfrm>
            <a:off x="5625933" y="5706575"/>
            <a:ext cx="55499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00000"/>
              </a:lnSpc>
              <a:defRPr sz="2800" cap="none" spc="-84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  <a:hlinkClick r:id="rId11"/>
              </a:defRPr>
            </a:lvl1pPr>
          </a:lstStyle>
          <a:p>
            <a:pPr lvl="0">
              <a:defRPr sz="1800" spc="0"/>
            </a:pPr>
            <a:r>
              <a:rPr sz="2000" spc="-84" dirty="0">
                <a:hlinkClick r:id="rId11"/>
              </a:rPr>
              <a:t>instagram.com/</a:t>
            </a:r>
            <a:r>
              <a:rPr sz="2000" spc="-84" dirty="0" err="1">
                <a:hlinkClick r:id="rId11"/>
              </a:rPr>
              <a:t>GaisceAward</a:t>
            </a:r>
            <a:endParaRPr sz="2000" spc="-84" dirty="0">
              <a:hlinkClick r:id="rId11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FE33E-4BB2-44D3-93D4-05F8214C8E0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25" y="4609237"/>
            <a:ext cx="1126796" cy="10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5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D0BF8B-CA2B-4F46-8D29-49257B5607AC}"/>
              </a:ext>
            </a:extLst>
          </p:cNvPr>
          <p:cNvSpPr txBox="1"/>
          <p:nvPr userDrawn="1"/>
        </p:nvSpPr>
        <p:spPr>
          <a:xfrm>
            <a:off x="1330426" y="1197283"/>
            <a:ext cx="680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3600" b="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Céard a dhéanfaidh mé anois?</a:t>
            </a:r>
            <a:endParaRPr lang="en-GB" sz="3600" b="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E33C3-262E-40FB-91F5-21A4F1F40271}"/>
              </a:ext>
            </a:extLst>
          </p:cNvPr>
          <p:cNvSpPr txBox="1"/>
          <p:nvPr userDrawn="1"/>
        </p:nvSpPr>
        <p:spPr>
          <a:xfrm>
            <a:off x="1446028" y="2422850"/>
            <a:ext cx="68006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Tabhair dúshlán duit féin agus bíodh aislingí agat duit féin!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389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8AE5780-306F-2843-BE1C-2F4E377FE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397" y="5706575"/>
            <a:ext cx="6800603" cy="1151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E9AEF-6524-1B4E-BB2D-14231C8E2A5F}"/>
              </a:ext>
            </a:extLst>
          </p:cNvPr>
          <p:cNvSpPr txBox="1"/>
          <p:nvPr/>
        </p:nvSpPr>
        <p:spPr>
          <a:xfrm>
            <a:off x="1121168" y="4639573"/>
            <a:ext cx="74039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IE" sz="1800" b="1" i="0" kern="1200" dirty="0">
                <a:solidFill>
                  <a:srgbClr val="203762"/>
                </a:solidFill>
                <a:effectLst/>
                <a:latin typeface="Avenir Next Demi Bold" panose="020B0503020202020204" pitchFamily="34" charset="0"/>
                <a:ea typeface="+mn-ea"/>
                <a:cs typeface="+mn-cs"/>
              </a:rPr>
              <a:t>Gaisce - The President’s Award, </a:t>
            </a:r>
            <a:r>
              <a:rPr lang="en-IE" sz="1800" b="1" i="0" kern="1200" dirty="0" err="1">
                <a:solidFill>
                  <a:srgbClr val="203762"/>
                </a:solidFill>
                <a:effectLst/>
                <a:latin typeface="Avenir Next Demi Bold" panose="020B0503020202020204" pitchFamily="34" charset="0"/>
                <a:ea typeface="+mn-ea"/>
                <a:cs typeface="+mn-cs"/>
              </a:rPr>
              <a:t>Ratra</a:t>
            </a:r>
            <a:r>
              <a:rPr lang="en-IE" sz="1800" b="1" i="0" kern="1200" dirty="0">
                <a:solidFill>
                  <a:srgbClr val="203762"/>
                </a:solidFill>
                <a:effectLst/>
                <a:latin typeface="Avenir Next Demi Bold" panose="020B0503020202020204" pitchFamily="34" charset="0"/>
                <a:ea typeface="+mn-ea"/>
                <a:cs typeface="+mn-cs"/>
              </a:rPr>
              <a:t> House, North Road, Phoenix Park, Dublin 8, Ireland, D08 YD62</a:t>
            </a:r>
          </a:p>
          <a:p>
            <a:pPr algn="l">
              <a:lnSpc>
                <a:spcPct val="150000"/>
              </a:lnSpc>
            </a:pPr>
            <a:r>
              <a:rPr lang="en-IE" sz="1800" b="1" i="0" kern="1200" dirty="0">
                <a:solidFill>
                  <a:srgbClr val="203762"/>
                </a:solidFill>
                <a:effectLst/>
                <a:latin typeface="Avenir Next Demi Bold" panose="020B0503020202020204" pitchFamily="34" charset="0"/>
                <a:ea typeface="+mn-ea"/>
                <a:cs typeface="+mn-cs"/>
              </a:rPr>
              <a:t>t: +353 1 6171999  |  e: </a:t>
            </a:r>
            <a:r>
              <a:rPr lang="en-IE" sz="1800" b="1" i="0" kern="1200" dirty="0" err="1">
                <a:solidFill>
                  <a:srgbClr val="203762"/>
                </a:solidFill>
                <a:effectLst/>
                <a:latin typeface="Avenir Next Demi Bold" panose="020B0503020202020204" pitchFamily="34" charset="0"/>
                <a:ea typeface="+mn-ea"/>
                <a:cs typeface="+mn-cs"/>
              </a:rPr>
              <a:t>info@gaisce.ie</a:t>
            </a:r>
            <a:r>
              <a:rPr lang="en-IE" sz="1800" b="1" i="0" kern="1200" dirty="0">
                <a:solidFill>
                  <a:srgbClr val="203762"/>
                </a:solidFill>
                <a:effectLst/>
                <a:latin typeface="Avenir Next Demi Bold" panose="020B0503020202020204" pitchFamily="34" charset="0"/>
                <a:ea typeface="+mn-ea"/>
                <a:cs typeface="+mn-cs"/>
              </a:rPr>
              <a:t>  |  w: </a:t>
            </a:r>
            <a:r>
              <a:rPr lang="en-IE" sz="1800" b="1" i="0" kern="1200" dirty="0" err="1">
                <a:solidFill>
                  <a:srgbClr val="203762"/>
                </a:solidFill>
                <a:effectLst/>
                <a:latin typeface="Avenir Next Demi Bold" panose="020B0503020202020204" pitchFamily="34" charset="0"/>
                <a:ea typeface="+mn-ea"/>
                <a:cs typeface="+mn-cs"/>
              </a:rPr>
              <a:t>www.gaisce.ie</a:t>
            </a:r>
            <a:r>
              <a:rPr lang="en-IE" sz="1800" b="1" i="0" kern="1200" dirty="0">
                <a:solidFill>
                  <a:srgbClr val="203762"/>
                </a:solidFill>
                <a:effectLst/>
                <a:latin typeface="Avenir Next Demi Bold" panose="020B050302020202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C963F-4AE7-7541-A3C7-E7A5E13F8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16" t="27469" r="26180" b="27408"/>
          <a:stretch/>
        </p:blipFill>
        <p:spPr>
          <a:xfrm>
            <a:off x="2405270" y="1510748"/>
            <a:ext cx="4263887" cy="2968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1FD408-6C8A-8C4F-A391-7786BC365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7389" t="18515" r="12092" b="15876"/>
          <a:stretch/>
        </p:blipFill>
        <p:spPr>
          <a:xfrm flipH="1">
            <a:off x="144481" y="499802"/>
            <a:ext cx="8999519" cy="4139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0C963F-4AE7-7541-A3C7-E7A5E13F8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216" t="27469" r="26180" b="27408"/>
          <a:stretch/>
        </p:blipFill>
        <p:spPr>
          <a:xfrm>
            <a:off x="2734784" y="1510748"/>
            <a:ext cx="4176762" cy="2180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E2A02D-DB6F-E54A-8080-601FFC49EA1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04321" y="6158591"/>
            <a:ext cx="3977592" cy="6734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 userDrawn="1"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</p:spTree>
    <p:extLst>
      <p:ext uri="{BB962C8B-B14F-4D97-AF65-F5344CB8AC3E}">
        <p14:creationId xmlns:p14="http://schemas.microsoft.com/office/powerpoint/2010/main" val="2583249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74313-F0C5-4742-8C6C-65F7031C310D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A8404-9FF4-414F-8B9E-024C8AAAB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70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E8D43E-0CDD-492D-8AA5-95C4A599C31B}"/>
              </a:ext>
            </a:extLst>
          </p:cNvPr>
          <p:cNvSpPr txBox="1"/>
          <p:nvPr userDrawn="1"/>
        </p:nvSpPr>
        <p:spPr>
          <a:xfrm>
            <a:off x="3976577" y="1155624"/>
            <a:ext cx="524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215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PAL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8A66FD-D4A2-44AD-B2C8-2B6CAB760605}"/>
              </a:ext>
            </a:extLst>
          </p:cNvPr>
          <p:cNvSpPr txBox="1"/>
          <p:nvPr userDrawn="1"/>
        </p:nvSpPr>
        <p:spPr>
          <a:xfrm>
            <a:off x="608776" y="2065243"/>
            <a:ext cx="81445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2000" dirty="0">
                <a:solidFill>
                  <a:schemeClr val="accent1">
                    <a:lumMod val="50000"/>
                  </a:schemeClr>
                </a:solidFill>
              </a:rPr>
              <a:t>Nuair a bheidh tú ag glacadh páirte i gclár Ghradam Gaisce, tacóidh Ceannaire Gradaim an Uachtaráin leat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ga-IE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 algn="ctr">
              <a:buSzTx/>
              <a:buNone/>
              <a:defRPr sz="1800" spc="0"/>
            </a:pPr>
            <a:endParaRPr lang="en-GB" sz="2000" cap="all" spc="-72" dirty="0">
              <a:solidFill>
                <a:srgbClr val="BE9C4E"/>
              </a:solidFill>
              <a:latin typeface="+mn-lt"/>
              <a:ea typeface="+mn-ea"/>
              <a:cs typeface="+mn-cs"/>
              <a:sym typeface="Avenir Next Medium"/>
            </a:endParaRPr>
          </a:p>
          <a:p>
            <a:pPr marL="0" lvl="0" indent="0" algn="ctr">
              <a:buSzTx/>
              <a:buNone/>
              <a:defRPr sz="1800" spc="0"/>
            </a:pPr>
            <a:r>
              <a:rPr lang="ga-IE" sz="2000" cap="all" spc="-72" dirty="0">
                <a:solidFill>
                  <a:srgbClr val="BE9C4E"/>
                </a:solidFill>
                <a:latin typeface="+mn-lt"/>
                <a:ea typeface="+mn-ea"/>
                <a:cs typeface="+mn-cs"/>
                <a:sym typeface="Avenir Next Medium"/>
              </a:rPr>
              <a:t>President’s Award Leader</a:t>
            </a:r>
          </a:p>
          <a:p>
            <a:pPr marL="0" lvl="0" indent="0" algn="ctr">
              <a:spcBef>
                <a:spcPts val="0"/>
              </a:spcBef>
              <a:buSzTx/>
              <a:buNone/>
              <a:defRPr sz="1800" spc="0"/>
            </a:pPr>
            <a:r>
              <a:rPr lang="ga-IE" sz="2000" spc="-72" dirty="0">
                <a:solidFill>
                  <a:srgbClr val="C3971A"/>
                </a:solidFill>
              </a:rPr>
              <a:t>(</a:t>
            </a:r>
            <a:r>
              <a:rPr lang="ga-IE" sz="2000" spc="-72" dirty="0">
                <a:solidFill>
                  <a:srgbClr val="C3971A"/>
                </a:solidFill>
                <a:latin typeface="+mn-lt"/>
                <a:ea typeface="+mn-ea"/>
                <a:cs typeface="+mn-cs"/>
                <a:sym typeface="Avenir Next Medium"/>
              </a:rPr>
              <a:t>PAL</a:t>
            </a:r>
            <a:r>
              <a:rPr lang="ga-IE" sz="2000" spc="-72" dirty="0">
                <a:solidFill>
                  <a:srgbClr val="C3971A"/>
                </a:solidFill>
              </a:rPr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71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graphicFrame>
        <p:nvGraphicFramePr>
          <p:cNvPr id="12" name="Table 66">
            <a:extLst>
              <a:ext uri="{FF2B5EF4-FFF2-40B4-BE49-F238E27FC236}">
                <a16:creationId xmlns:a16="http://schemas.microsoft.com/office/drawing/2014/main" id="{BEB7D74C-F77B-4DB2-BB66-47BA15A7EA0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804310"/>
              </p:ext>
            </p:extLst>
          </p:nvPr>
        </p:nvGraphicFramePr>
        <p:xfrm>
          <a:off x="1117816" y="2089859"/>
          <a:ext cx="6908367" cy="3390708"/>
        </p:xfrm>
        <a:graphic>
          <a:graphicData uri="http://schemas.openxmlformats.org/drawingml/2006/table">
            <a:tbl>
              <a:tblPr firstRow="1" firstCol="1" bandRow="1"/>
              <a:tblGrid>
                <a:gridCol w="2302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2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677"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  <a:defRPr sz="2400" b="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400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Aois</a:t>
                      </a:r>
                      <a:r>
                        <a:rPr lang="en-GB" sz="24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Íosta</a:t>
                      </a:r>
                      <a:endParaRPr sz="24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venir Next Medium"/>
                      </a:endParaRPr>
                    </a:p>
                  </a:txBody>
                  <a:tcPr marL="50800" marR="50800" marT="50800" marB="50800" anchor="ctr" horzOverflow="overflow">
                    <a:solidFill>
                      <a:srgbClr val="23305E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4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An </a:t>
                      </a:r>
                      <a:r>
                        <a:rPr lang="en-GB" sz="2400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tÍos-Tiomantas</a:t>
                      </a:r>
                      <a:r>
                        <a:rPr lang="en-GB" sz="24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Ama</a:t>
                      </a:r>
                      <a:r>
                        <a:rPr lang="en-GB" sz="24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2330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677"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ga-IE" sz="2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Helvetica"/>
                          <a:cs typeface="Helvetica"/>
                          <a:sym typeface="Helvetica Light"/>
                        </a:rPr>
                        <a:t>Cré-umha</a:t>
                      </a:r>
                      <a:endParaRPr sz="2400" dirty="0">
                        <a:solidFill>
                          <a:srgbClr val="FFFFFF"/>
                        </a:solidFill>
                        <a:latin typeface="+mj-lt"/>
                        <a:ea typeface="+mn-ea"/>
                        <a:cs typeface="+mn-cs"/>
                        <a:sym typeface="Avenir Next Medium"/>
                      </a:endParaRPr>
                    </a:p>
                  </a:txBody>
                  <a:tcPr marL="50800" marR="50800" marT="50800" marB="50800" anchor="ctr" horzOverflow="overflow">
                    <a:solidFill>
                      <a:srgbClr val="9452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</a:pP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15 </a:t>
                      </a: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bliana</a:t>
                      </a: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d’aois</a:t>
                      </a:r>
                      <a:endParaRPr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venir Next"/>
                        <a:ea typeface="Avenir Next"/>
                        <a:cs typeface="Avenir Next"/>
                        <a:sym typeface="Avenir Nex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</a:pP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26 </a:t>
                      </a: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seachtaine</a:t>
                      </a: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 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677"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400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Airgid</a:t>
                      </a:r>
                      <a:endParaRPr sz="24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venir Next Medium"/>
                      </a:endParaRPr>
                    </a:p>
                  </a:txBody>
                  <a:tcPr marL="50800" marR="50800" marT="50800" marB="50800" anchor="ctr" horzOverflow="overflow"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</a:pP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16 </a:t>
                      </a: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bliana</a:t>
                      </a:r>
                      <a:r>
                        <a:rPr lang="en-GB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 </a:t>
                      </a:r>
                      <a:r>
                        <a:rPr lang="en-GB" sz="24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d’aois</a:t>
                      </a:r>
                      <a:endParaRPr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venir Next"/>
                        <a:ea typeface="Avenir Next"/>
                        <a:cs typeface="Avenir Next"/>
                        <a:sym typeface="Avenir Nex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</a:pP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52 </a:t>
                      </a: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seachtaine</a:t>
                      </a: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 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7677"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400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venir Next Medium"/>
                        </a:rPr>
                        <a:t>Óir</a:t>
                      </a:r>
                      <a:endParaRPr sz="24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venir Next Medium"/>
                      </a:endParaRPr>
                    </a:p>
                  </a:txBody>
                  <a:tcPr marL="50800" marR="50800" marT="50800" marB="50800" anchor="ctr" horzOverflow="overflow">
                    <a:solidFill>
                      <a:srgbClr val="CDA54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</a:pP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17 </a:t>
                      </a: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bliana</a:t>
                      </a:r>
                      <a:r>
                        <a:rPr lang="en-GB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 </a:t>
                      </a:r>
                      <a:r>
                        <a:rPr lang="en-GB" sz="24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d’aois</a:t>
                      </a:r>
                      <a:endParaRPr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venir Next"/>
                        <a:ea typeface="Avenir Next"/>
                        <a:cs typeface="Avenir Next"/>
                        <a:sym typeface="Avenir Nex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80000"/>
                        </a:lnSpc>
                      </a:pP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78 </a:t>
                      </a: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seachtaine</a:t>
                      </a:r>
                      <a:r>
                        <a:rPr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 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7F09457-7A34-4F0D-925B-2C433024B04B}"/>
              </a:ext>
            </a:extLst>
          </p:cNvPr>
          <p:cNvSpPr txBox="1"/>
          <p:nvPr userDrawn="1"/>
        </p:nvSpPr>
        <p:spPr>
          <a:xfrm>
            <a:off x="3646967" y="121752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215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3 Awards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3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E63269-8512-4104-8817-6610F035E6F7}"/>
              </a:ext>
            </a:extLst>
          </p:cNvPr>
          <p:cNvSpPr txBox="1"/>
          <p:nvPr userDrawn="1"/>
        </p:nvSpPr>
        <p:spPr>
          <a:xfrm>
            <a:off x="2254102" y="1177077"/>
            <a:ext cx="549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215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Gradam</a:t>
            </a:r>
            <a:r>
              <a:rPr lang="en-GB" sz="3600" spc="-215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 a </a:t>
            </a:r>
            <a:r>
              <a:rPr lang="en-GB" sz="3600" spc="-215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Bhaint</a:t>
            </a:r>
            <a:r>
              <a:rPr lang="en-GB" sz="3600" spc="-215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 </a:t>
            </a:r>
            <a:r>
              <a:rPr lang="en-GB" sz="3600" spc="-215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Amach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966F3-BE91-48A9-B45A-8FBAC625964E}"/>
              </a:ext>
            </a:extLst>
          </p:cNvPr>
          <p:cNvSpPr txBox="1"/>
          <p:nvPr userDrawn="1"/>
        </p:nvSpPr>
        <p:spPr>
          <a:xfrm>
            <a:off x="808074" y="2275424"/>
            <a:ext cx="77192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SzTx/>
              <a:buNone/>
              <a:defRPr sz="1800" spc="0"/>
            </a:pPr>
            <a:r>
              <a:rPr lang="en-GB" sz="2000" spc="-72" dirty="0" err="1">
                <a:solidFill>
                  <a:schemeClr val="accent1">
                    <a:lumMod val="50000"/>
                  </a:schemeClr>
                </a:solidFill>
              </a:rPr>
              <a:t>Roghnaigh</a:t>
            </a:r>
            <a:r>
              <a:rPr lang="en-GB" sz="2000" spc="-72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spc="-72" dirty="0" err="1">
                <a:solidFill>
                  <a:schemeClr val="accent1">
                    <a:lumMod val="50000"/>
                  </a:schemeClr>
                </a:solidFill>
              </a:rPr>
              <a:t>dushlán</a:t>
            </a:r>
            <a:r>
              <a:rPr lang="en-GB" sz="2000" spc="-72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spc="-72" dirty="0" err="1">
                <a:solidFill>
                  <a:schemeClr val="accent1">
                    <a:lumMod val="50000"/>
                  </a:schemeClr>
                </a:solidFill>
              </a:rPr>
              <a:t>duit</a:t>
            </a:r>
            <a:r>
              <a:rPr lang="en-GB" sz="2000" spc="-72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spc="-72" dirty="0" err="1">
                <a:solidFill>
                  <a:schemeClr val="accent1">
                    <a:lumMod val="50000"/>
                  </a:schemeClr>
                </a:solidFill>
              </a:rPr>
              <a:t>féin</a:t>
            </a:r>
            <a:r>
              <a:rPr lang="en-GB" sz="2000" spc="-72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spc="-72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GB" sz="2000" spc="-72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lvl="0" indent="0" algn="ctr">
              <a:buSzTx/>
              <a:buNone/>
              <a:defRPr sz="1800" spc="0"/>
            </a:pPr>
            <a:r>
              <a:rPr lang="en-GB" sz="9600" cap="all" spc="-239" dirty="0">
                <a:solidFill>
                  <a:srgbClr val="BE9C4E"/>
                </a:solidFill>
                <a:latin typeface="Avenir Next" panose="020B0503020202020204" pitchFamily="34" charset="0"/>
                <a:ea typeface="+mn-ea"/>
                <a:cs typeface="+mn-cs"/>
                <a:sym typeface="Avenir Next Medium"/>
              </a:rPr>
              <a:t>4</a:t>
            </a:r>
          </a:p>
          <a:p>
            <a:pPr marL="0" lvl="0" indent="0" algn="ctr">
              <a:spcBef>
                <a:spcPts val="0"/>
              </a:spcBef>
              <a:buSzTx/>
              <a:buNone/>
              <a:defRPr sz="1800" spc="0"/>
            </a:pPr>
            <a:r>
              <a:rPr lang="en-GB" sz="2000" spc="-72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roinn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8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F28535-7B9E-4A44-91CC-4562257F0219}"/>
              </a:ext>
            </a:extLst>
          </p:cNvPr>
          <p:cNvSpPr txBox="1"/>
          <p:nvPr userDrawn="1"/>
        </p:nvSpPr>
        <p:spPr>
          <a:xfrm>
            <a:off x="3298814" y="1172365"/>
            <a:ext cx="5454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215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4 </a:t>
            </a:r>
            <a:r>
              <a:rPr lang="en-GB" sz="3600" spc="-215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Roinn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09FC4-CD61-4B14-921C-A4C255DA13B3}"/>
              </a:ext>
            </a:extLst>
          </p:cNvPr>
          <p:cNvSpPr txBox="1"/>
          <p:nvPr userDrawn="1"/>
        </p:nvSpPr>
        <p:spPr>
          <a:xfrm>
            <a:off x="975337" y="2081186"/>
            <a:ext cx="79133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lang="en-GB" sz="2000" kern="1200" cap="none" spc="0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Rannpháirtíocht</a:t>
            </a:r>
            <a:r>
              <a:rPr lang="en-GB" sz="2000" kern="1200" cap="none" spc="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 an </a:t>
            </a:r>
            <a:r>
              <a:rPr lang="en-GB" sz="2000" kern="1200" cap="none" spc="0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phobail</a:t>
            </a:r>
            <a:endParaRPr lang="en-GB" sz="2000" kern="1200" cap="none" spc="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endParaRPr lang="en-GB" sz="2000" kern="1200" cap="none" spc="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cap="none" spc="0">
                <a:solidFill>
                  <a:srgbClr val="000000"/>
                </a:solidFill>
              </a:defRPr>
            </a:pP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Aclaíocht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Áineasa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endParaRPr lang="en-GB" sz="2000" kern="1200" cap="none" spc="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cap="none" spc="0">
                <a:solidFill>
                  <a:srgbClr val="000000"/>
                </a:solidFill>
              </a:defRPr>
            </a:pPr>
            <a:r>
              <a:rPr lang="en-GB" sz="2000" kern="1200" cap="none" spc="0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Scileanna</a:t>
            </a:r>
            <a:r>
              <a:rPr lang="en-GB" sz="2000" kern="1200" cap="none" spc="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 </a:t>
            </a:r>
            <a:r>
              <a:rPr lang="en-GB" sz="2000" kern="1200" cap="none" spc="0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rPr>
              <a:t>pearsanta</a:t>
            </a:r>
            <a:endParaRPr lang="en-GB" sz="2000" kern="1200" cap="none" spc="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 cap="none" spc="0">
                <a:solidFill>
                  <a:srgbClr val="000000"/>
                </a:solidFill>
              </a:defRPr>
            </a:pPr>
            <a:endParaRPr lang="en-GB" sz="2000" kern="1200" cap="none" spc="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cap="none" spc="0">
                <a:solidFill>
                  <a:srgbClr val="000000"/>
                </a:solidFill>
              </a:defRPr>
            </a:pP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Turas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eachtraíochta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lvl="0">
              <a:defRPr sz="1800" cap="none" spc="0">
                <a:solidFill>
                  <a:srgbClr val="000000"/>
                </a:solidFill>
              </a:defRPr>
            </a:pPr>
            <a:endParaRPr lang="en-GB" sz="1800" kern="1200" cap="none" spc="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D6971-4C08-416D-954C-5A202C8183C0}"/>
              </a:ext>
            </a:extLst>
          </p:cNvPr>
          <p:cNvSpPr/>
          <p:nvPr userDrawn="1"/>
        </p:nvSpPr>
        <p:spPr>
          <a:xfrm>
            <a:off x="2256652" y="473619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Críochnaigh gníomhaíocht i ngach roinn chun gradam a bhaint amach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13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D0952-2D40-41EE-9638-A564FEF37A44}"/>
              </a:ext>
            </a:extLst>
          </p:cNvPr>
          <p:cNvSpPr txBox="1"/>
          <p:nvPr userDrawn="1"/>
        </p:nvSpPr>
        <p:spPr>
          <a:xfrm>
            <a:off x="1968185" y="1332810"/>
            <a:ext cx="651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215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Rannpháirtíocht</a:t>
            </a:r>
            <a:r>
              <a:rPr lang="en-GB" sz="3600" spc="-215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 an </a:t>
            </a:r>
            <a:r>
              <a:rPr lang="en-GB" sz="3600" spc="-215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Phobail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BE9FC-6CAE-49E7-BF3F-8115227C133C}"/>
              </a:ext>
            </a:extLst>
          </p:cNvPr>
          <p:cNvSpPr txBox="1"/>
          <p:nvPr userDrawn="1"/>
        </p:nvSpPr>
        <p:spPr>
          <a:xfrm>
            <a:off x="764382" y="2277575"/>
            <a:ext cx="80074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An gceapann aon duine anseo go mbaineann siad le pobal?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Baineann tú le pobal nuair a thagann tú anseo!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ga-IE" sz="20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Cé na pobail eile a bhfuil baint agat leo?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73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EB7F0FDB-D11C-4BD7-A788-E2E30FEBA0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36"/>
            <a:ext cx="9144000" cy="68870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ED39E-4568-B347-9570-10E426BEE999}"/>
              </a:ext>
            </a:extLst>
          </p:cNvPr>
          <p:cNvGrpSpPr/>
          <p:nvPr userDrawn="1"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AE5780-306F-2843-BE1C-2F4E377F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E2A02D-DB6F-E54A-8080-601FFC49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BC978-74DC-DB4B-B14E-F04EE129DE28}"/>
              </a:ext>
            </a:extLst>
          </p:cNvPr>
          <p:cNvCxnSpPr/>
          <p:nvPr/>
        </p:nvCxnSpPr>
        <p:spPr>
          <a:xfrm>
            <a:off x="38250" y="883490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6B55FB-E768-8848-8018-22994909BAE4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E57DB-948A-F345-8415-BECBAB3F5D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816F9-60C6-45F3-A623-7D59E7B1292D}"/>
              </a:ext>
            </a:extLst>
          </p:cNvPr>
          <p:cNvSpPr txBox="1"/>
          <p:nvPr userDrawn="1"/>
        </p:nvSpPr>
        <p:spPr>
          <a:xfrm>
            <a:off x="173921" y="1004535"/>
            <a:ext cx="675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Rannpháirtíocht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 an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Avenir Next Demi Bold" panose="020B0703020202020204" pitchFamily="34" charset="0"/>
              </a:rPr>
              <a:t>Phobail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6D51A-B3E2-4D53-899F-9476D1597502}"/>
              </a:ext>
            </a:extLst>
          </p:cNvPr>
          <p:cNvSpPr txBox="1"/>
          <p:nvPr userDrawn="1"/>
        </p:nvSpPr>
        <p:spPr>
          <a:xfrm>
            <a:off x="326509" y="1650866"/>
            <a:ext cx="51385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cap="all" spc="-119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“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Céard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a 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d'fhéadfainn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a 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dhéanamh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chun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cabhrú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le 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daoine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sa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phobal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?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17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04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  <p:sldLayoutId id="2147483680" r:id="rId4"/>
    <p:sldLayoutId id="2147483681" r:id="rId5"/>
    <p:sldLayoutId id="2147483682" r:id="rId6"/>
    <p:sldLayoutId id="2147483684" r:id="rId7"/>
    <p:sldLayoutId id="2147483685" r:id="rId8"/>
    <p:sldLayoutId id="2147483675" r:id="rId9"/>
    <p:sldLayoutId id="2147483686" r:id="rId10"/>
    <p:sldLayoutId id="2147483687" r:id="rId11"/>
    <p:sldLayoutId id="2147483688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704" r:id="rId20"/>
    <p:sldLayoutId id="2147483705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6" r:id="rId29"/>
    <p:sldLayoutId id="2147483707" r:id="rId30"/>
    <p:sldLayoutId id="2147483708" r:id="rId31"/>
    <p:sldLayoutId id="2147483677" r:id="rId32"/>
    <p:sldLayoutId id="2147483678" r:id="rId3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907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17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68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331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63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60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15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598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969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01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83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884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113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11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72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53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668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831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41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112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next to a green field&#10;&#10;Description automatically generated">
            <a:extLst>
              <a:ext uri="{FF2B5EF4-FFF2-40B4-BE49-F238E27FC236}">
                <a16:creationId xmlns:a16="http://schemas.microsoft.com/office/drawing/2014/main" id="{FA182C99-E1DA-46BA-A394-40BE26984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748B28-D2FA-4C6B-B757-2DE37FF9B9C7}"/>
              </a:ext>
            </a:extLst>
          </p:cNvPr>
          <p:cNvGrpSpPr/>
          <p:nvPr/>
        </p:nvGrpSpPr>
        <p:grpSpPr>
          <a:xfrm>
            <a:off x="2343397" y="5706575"/>
            <a:ext cx="6800603" cy="1151425"/>
            <a:chOff x="3705101" y="5421065"/>
            <a:chExt cx="8486899" cy="14369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6B3A41-8E07-4867-957A-86B2AE1B0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101" y="5421065"/>
              <a:ext cx="8486899" cy="14369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6D3A91-87C8-4351-81BD-8799EE56B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891" y="5985164"/>
              <a:ext cx="4963886" cy="840447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D778AC-17F3-4316-890A-4E249E6C16D7}"/>
              </a:ext>
            </a:extLst>
          </p:cNvPr>
          <p:cNvCxnSpPr/>
          <p:nvPr/>
        </p:nvCxnSpPr>
        <p:spPr>
          <a:xfrm>
            <a:off x="196623" y="973779"/>
            <a:ext cx="8692058" cy="0"/>
          </a:xfrm>
          <a:prstGeom prst="line">
            <a:avLst/>
          </a:prstGeom>
          <a:ln>
            <a:solidFill>
              <a:srgbClr val="C5A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4D4987F-3E1B-41CA-A4A9-9F36DD5CACF1}"/>
              </a:ext>
            </a:extLst>
          </p:cNvPr>
          <p:cNvSpPr txBox="1"/>
          <p:nvPr/>
        </p:nvSpPr>
        <p:spPr>
          <a:xfrm>
            <a:off x="8400883" y="6479061"/>
            <a:ext cx="704867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lang="en-IE" sz="1050" b="1" dirty="0">
                <a:solidFill>
                  <a:srgbClr val="203762"/>
                </a:solidFill>
                <a:latin typeface="Avenir Next Demi Bold" panose="020B0503020202020204" pitchFamily="34" charset="0"/>
              </a:rPr>
              <a:t>gaisce.ie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0D676C-A869-47BC-80F5-D17FEA7B4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21" y="116114"/>
            <a:ext cx="2313011" cy="7673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19255A-9E90-47DC-A623-F4AF10C491A5}"/>
              </a:ext>
            </a:extLst>
          </p:cNvPr>
          <p:cNvSpPr txBox="1"/>
          <p:nvPr/>
        </p:nvSpPr>
        <p:spPr>
          <a:xfrm>
            <a:off x="910253" y="883490"/>
            <a:ext cx="7490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Dúshlán Óglaigh na hÉireann</a:t>
            </a:r>
            <a:endParaRPr lang="en-GB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40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95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974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286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3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73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77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88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6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233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012451"/>
      </p:ext>
    </p:extLst>
  </p:cSld>
  <p:clrMapOvr>
    <a:masterClrMapping/>
  </p:clrMapOvr>
</p:sld>
</file>

<file path=ppt/theme/theme1.xml><?xml version="1.0" encoding="utf-8"?>
<a:theme xmlns:a="http://schemas.openxmlformats.org/drawingml/2006/main" name="gaisce_powerpoint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457E9D8F58048A0E20F3C31716C15" ma:contentTypeVersion="0" ma:contentTypeDescription="Create a new document." ma:contentTypeScope="" ma:versionID="481bbfa5a2674ecd71ca3a630c7710a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6e6242412af86d304c336152f15643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4001EA-0EB0-41AF-BA62-51F7B37DFD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217029C-D0AF-422B-8A4F-5377902F2F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CDD8BD-1818-4D83-8D64-F0BDD64BEADD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gaisce_powerpoint_template</Template>
  <TotalTime>161</TotalTime>
  <Words>7</Words>
  <Application>Microsoft Office PowerPoint</Application>
  <PresentationFormat>On-screen Show (4:3)</PresentationFormat>
  <Paragraphs>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Avenir Next</vt:lpstr>
      <vt:lpstr>Avenir Next Demi Bold</vt:lpstr>
      <vt:lpstr>Calibri</vt:lpstr>
      <vt:lpstr>Calibri Light</vt:lpstr>
      <vt:lpstr>gaisce_powerpoint_template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Morgan</dc:creator>
  <cp:lastModifiedBy>Emmet McCabe</cp:lastModifiedBy>
  <cp:revision>21</cp:revision>
  <dcterms:created xsi:type="dcterms:W3CDTF">2019-08-19T11:42:53Z</dcterms:created>
  <dcterms:modified xsi:type="dcterms:W3CDTF">2019-09-30T09:45:20Z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0x0101003B2457E9D8F58048A0E20F3C31716C15</vt:lpwstr>
  </property>
</Properties>
</file>